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95" r:id="rId3"/>
    <p:sldId id="287" r:id="rId4"/>
    <p:sldId id="288" r:id="rId5"/>
    <p:sldId id="296" r:id="rId6"/>
    <p:sldId id="289" r:id="rId7"/>
    <p:sldId id="290" r:id="rId8"/>
    <p:sldId id="291" r:id="rId9"/>
    <p:sldId id="292" r:id="rId10"/>
    <p:sldId id="293" r:id="rId11"/>
    <p:sldId id="294" r:id="rId12"/>
    <p:sldId id="301" r:id="rId13"/>
    <p:sldId id="258" r:id="rId14"/>
    <p:sldId id="259" r:id="rId15"/>
    <p:sldId id="260" r:id="rId16"/>
    <p:sldId id="261" r:id="rId17"/>
    <p:sldId id="262" r:id="rId18"/>
    <p:sldId id="264" r:id="rId19"/>
    <p:sldId id="302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5" r:id="rId29"/>
    <p:sldId id="276" r:id="rId30"/>
    <p:sldId id="297" r:id="rId31"/>
    <p:sldId id="286" r:id="rId32"/>
    <p:sldId id="279" r:id="rId33"/>
    <p:sldId id="304" r:id="rId34"/>
    <p:sldId id="299" r:id="rId35"/>
    <p:sldId id="305" r:id="rId36"/>
    <p:sldId id="300" r:id="rId37"/>
    <p:sldId id="306" r:id="rId38"/>
    <p:sldId id="307" r:id="rId39"/>
    <p:sldId id="303" r:id="rId40"/>
    <p:sldId id="308" r:id="rId41"/>
    <p:sldId id="281" r:id="rId42"/>
    <p:sldId id="309" r:id="rId43"/>
    <p:sldId id="285" r:id="rId44"/>
    <p:sldId id="28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91" d="100"/>
          <a:sy n="91" d="100"/>
        </p:scale>
        <p:origin x="-8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B91D2-0B9F-4E2C-AB1F-1AA4F169EC1A}" type="datetimeFigureOut">
              <a:rPr lang="en-US" smtClean="0"/>
              <a:pPr/>
              <a:t>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B2DFF-A429-4D56-BEE1-65A1E0628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0AF28-EB86-4280-8A1F-6D50A2CF3B46}" type="slidenum">
              <a:rPr lang="en-US"/>
              <a:pPr/>
              <a:t>18</a:t>
            </a:fld>
            <a:endParaRPr lang="en-US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8F79B5-8EDE-48C3-A35C-B0C1D59331E6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3C6ABA-ECA3-47A8-B938-49B8AAC8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E11C3-5383-47F9-B62E-F3C38E09AD5E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ABA-ECA3-47A8-B938-49B8AAC8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C41F07-2460-465B-9147-C38C7A525C56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ABA-ECA3-47A8-B938-49B8AAC8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Will Barratt - SES on Campus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69713DF2-5790-45C8-9463-53E356B48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0EF3A1-7D67-4F4D-9A43-C5F77A548CF5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ABA-ECA3-47A8-B938-49B8AAC846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78479-913A-47FC-920E-3BDC64BA5850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ABA-ECA3-47A8-B938-49B8AAC846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B0540-C339-42C1-AD69-3F9329C1F7E2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ABA-ECA3-47A8-B938-49B8AAC846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2C122E-E24E-4638-9A64-DFEA3A13B6A9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ABA-ECA3-47A8-B938-49B8AAC8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7AE1D0-2962-49B9-8491-3A6716914C1E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ABA-ECA3-47A8-B938-49B8AAC846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553FE9-2C2A-4BF5-8DC2-685288ADA93E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ABA-ECA3-47A8-B938-49B8AAC8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94C82A-98AD-4100-9765-1763F9354D23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C6ABA-ECA3-47A8-B938-49B8AAC8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FC9313-4A53-4928-91F6-174593634FB1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3C6ABA-ECA3-47A8-B938-49B8AAC846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AB7256-2E58-46F3-AAC9-FE55DC93995C}" type="datetime1">
              <a:rPr lang="en-US" smtClean="0"/>
              <a:pPr/>
              <a:t>2/3/2012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3C6ABA-ECA3-47A8-B938-49B8AAC8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classoncampus.blogspot.com/" TargetMode="External"/><Relationship Id="rId2" Type="http://schemas.openxmlformats.org/officeDocument/2006/relationships/hyperlink" Target="mailto:will.barratt@indstat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6860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Social Class on Campus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UW - Whitewater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 Barratt, Ph.D.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Barratt - SES on Campus</a:t>
            </a:r>
          </a:p>
        </p:txBody>
      </p:sp>
      <p:sp>
        <p:nvSpPr>
          <p:cNvPr id="819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sports?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 dirty="0"/>
              <a:t>NASCAR</a:t>
            </a:r>
          </a:p>
          <a:p>
            <a:r>
              <a:rPr lang="en-US" sz="3600" dirty="0"/>
              <a:t>Polo</a:t>
            </a:r>
          </a:p>
          <a:p>
            <a:r>
              <a:rPr lang="en-US" sz="3600" dirty="0" smtClean="0"/>
              <a:t>Golf</a:t>
            </a:r>
          </a:p>
          <a:p>
            <a:r>
              <a:rPr lang="en-US" sz="3600" dirty="0" smtClean="0"/>
              <a:t>Tennis</a:t>
            </a:r>
            <a:endParaRPr lang="en-US" sz="3600" dirty="0"/>
          </a:p>
        </p:txBody>
      </p:sp>
      <p:pic>
        <p:nvPicPr>
          <p:cNvPr id="81935" name="Picture 15" descr="gol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3048000"/>
            <a:ext cx="2322513" cy="1785938"/>
          </a:xfrm>
          <a:noFill/>
          <a:ln/>
        </p:spPr>
      </p:pic>
      <p:pic>
        <p:nvPicPr>
          <p:cNvPr id="81929" name="Picture 9" descr="pol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590800"/>
            <a:ext cx="2381250" cy="1785938"/>
          </a:xfrm>
          <a:noFill/>
          <a:ln/>
        </p:spPr>
      </p:pic>
      <p:pic>
        <p:nvPicPr>
          <p:cNvPr id="81927" name="Picture 7" descr="customized_auto_mats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76400"/>
            <a:ext cx="2857500" cy="1905000"/>
          </a:xfrm>
          <a:prstGeom prst="rect">
            <a:avLst/>
          </a:prstGeom>
          <a:noFill/>
        </p:spPr>
      </p:pic>
      <p:pic>
        <p:nvPicPr>
          <p:cNvPr id="1026" name="Picture 2" descr="C:\Documents and Settings\wbarratt\Desktop\ppt photos\UWW Women's Tennis Te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733800"/>
            <a:ext cx="4311650" cy="2388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Barratt - SES on Campus</a:t>
            </a:r>
          </a:p>
        </p:txBody>
      </p:sp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about a college / university?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Ivy </a:t>
            </a:r>
            <a:r>
              <a:rPr lang="en-US" sz="3600" dirty="0" smtClean="0"/>
              <a:t>League / Seven Sisters</a:t>
            </a:r>
            <a:endParaRPr lang="en-US" sz="3600" dirty="0"/>
          </a:p>
          <a:p>
            <a:r>
              <a:rPr lang="en-US" sz="3600" dirty="0" smtClean="0"/>
              <a:t>UW - Whitewater</a:t>
            </a:r>
            <a:endParaRPr lang="en-US" sz="3600" dirty="0"/>
          </a:p>
          <a:p>
            <a:endParaRPr lang="en-US" sz="4000" dirty="0"/>
          </a:p>
        </p:txBody>
      </p:sp>
      <p:pic>
        <p:nvPicPr>
          <p:cNvPr id="82963" name="Picture 19" descr="im_prince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286000"/>
            <a:ext cx="1771650" cy="1838325"/>
          </a:xfrm>
          <a:prstGeom prst="rect">
            <a:avLst/>
          </a:prstGeom>
          <a:noFill/>
        </p:spPr>
      </p:pic>
      <p:pic>
        <p:nvPicPr>
          <p:cNvPr id="4098" name="Picture 2" descr="C:\Documents and Settings\wbarratt\Desktop\ppt photos\white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3" y="3259138"/>
            <a:ext cx="4676775" cy="2562225"/>
          </a:xfrm>
          <a:prstGeom prst="rect">
            <a:avLst/>
          </a:prstGeom>
          <a:noFill/>
        </p:spPr>
      </p:pic>
      <p:pic>
        <p:nvPicPr>
          <p:cNvPr id="2" name="Picture 2" descr="C:\Documents and Settings\wbarratt\Desktop\ppt photos\Mount_Holyoke_College-logo-F8CFCA3108-seek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191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begins with language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social class vocabulary</a:t>
            </a:r>
            <a:endParaRPr lang="en-US" dirty="0"/>
          </a:p>
        </p:txBody>
      </p:sp>
      <p:pic>
        <p:nvPicPr>
          <p:cNvPr id="1026" name="Picture 2" descr="C:\Documents and Settings\wbarratt\Desktop\ppt photos\languag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743200"/>
            <a:ext cx="3429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It is about economies and collective individual economic actions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class is economic</a:t>
            </a:r>
            <a:endParaRPr lang="en-US" dirty="0"/>
          </a:p>
        </p:txBody>
      </p:sp>
      <p:pic>
        <p:nvPicPr>
          <p:cNvPr id="1026" name="Picture 2" descr="C:\Documents and Settings\wbarratt\Desktop\ppt photos\economy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526" y="3429000"/>
            <a:ext cx="4487773" cy="2662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It is about societies and collective individual social actions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class is sociological</a:t>
            </a:r>
            <a:endParaRPr lang="en-US" dirty="0"/>
          </a:p>
        </p:txBody>
      </p:sp>
      <p:pic>
        <p:nvPicPr>
          <p:cNvPr id="3074" name="Picture 2" descr="C:\Documents and Settings\wbarratt\Desktop\ppt photos\600-01632893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90800"/>
            <a:ext cx="4387850" cy="2927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about you and it is about 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class is personal</a:t>
            </a:r>
            <a:endParaRPr lang="en-US" dirty="0"/>
          </a:p>
        </p:txBody>
      </p:sp>
      <p:pic>
        <p:nvPicPr>
          <p:cNvPr id="2050" name="Picture 2" descr="C:\Documents and Settings\wbarratt\Desktop\ppt photos\moni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3400" y="2667000"/>
            <a:ext cx="2090738" cy="2781510"/>
          </a:xfrm>
          <a:prstGeom prst="rect">
            <a:avLst/>
          </a:prstGeom>
          <a:noFill/>
        </p:spPr>
      </p:pic>
      <p:pic>
        <p:nvPicPr>
          <p:cNvPr id="2051" name="Picture 3" descr="C:\Documents and Settings\wbarratt\Desktop\ppt photos\jay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4039"/>
            <a:ext cx="1887537" cy="2821961"/>
          </a:xfrm>
          <a:prstGeom prst="rect">
            <a:avLst/>
          </a:prstGeom>
          <a:noFill/>
        </p:spPr>
      </p:pic>
      <p:pic>
        <p:nvPicPr>
          <p:cNvPr id="2052" name="Picture 4" descr="C:\Documents and Settings\wbarratt\Desktop\ppt photos\can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514600"/>
            <a:ext cx="2171700" cy="1571625"/>
          </a:xfrm>
          <a:prstGeom prst="rect">
            <a:avLst/>
          </a:prstGeom>
          <a:noFill/>
        </p:spPr>
      </p:pic>
      <p:pic>
        <p:nvPicPr>
          <p:cNvPr id="2053" name="Picture 5" descr="C:\Documents and Settings\wbarratt\Desktop\ppt photos\nath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343400"/>
            <a:ext cx="2162175" cy="2162175"/>
          </a:xfrm>
          <a:prstGeom prst="rect">
            <a:avLst/>
          </a:prstGeom>
          <a:noFill/>
        </p:spPr>
      </p:pic>
      <p:pic>
        <p:nvPicPr>
          <p:cNvPr id="2054" name="Picture 6" descr="C:\Documents and Settings\wbarratt\Desktop\ppt photos\ph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391400" y="1295400"/>
            <a:ext cx="1563687" cy="3017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Income is potential wealth</a:t>
            </a:r>
          </a:p>
          <a:p>
            <a:r>
              <a:rPr lang="en-US" dirty="0" smtClean="0"/>
              <a:t>Wealth is having more than you owe</a:t>
            </a:r>
          </a:p>
          <a:p>
            <a:endParaRPr lang="en-US" dirty="0" smtClean="0"/>
          </a:p>
          <a:p>
            <a:r>
              <a:rPr lang="en-US" dirty="0" smtClean="0"/>
              <a:t>Are a truck driver with an $80,000 income and her nurse husband with a $50,000 income in the upper-middle class?</a:t>
            </a:r>
          </a:p>
          <a:p>
            <a:r>
              <a:rPr lang="en-US" dirty="0" smtClean="0"/>
              <a:t>Is a professor with a $50,000 income in the middle-middle class?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class is income and wealth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5029200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talk as though class is money.</a:t>
            </a:r>
          </a:p>
          <a:p>
            <a:r>
              <a:rPr lang="en-US" dirty="0" smtClean="0"/>
              <a:t>People act as though class is prestige.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class is prestige</a:t>
            </a:r>
            <a:endParaRPr lang="en-US" dirty="0"/>
          </a:p>
        </p:txBody>
      </p:sp>
      <p:pic>
        <p:nvPicPr>
          <p:cNvPr id="4098" name="Picture 2" descr="C:\Documents and Settings\wbarratt\Desktop\ppt photos\Coach_Logo.gif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152400" y="2819400"/>
            <a:ext cx="3048000" cy="3048000"/>
          </a:xfrm>
          <a:prstGeom prst="rect">
            <a:avLst/>
          </a:prstGeom>
          <a:noFill/>
        </p:spPr>
      </p:pic>
      <p:pic>
        <p:nvPicPr>
          <p:cNvPr id="4099" name="Picture 3" descr="C:\Documents and Settings\wbarratt\Desktop\ppt photos\prada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00"/>
            <a:ext cx="2857500" cy="1905000"/>
          </a:xfrm>
          <a:prstGeom prst="rect">
            <a:avLst/>
          </a:prstGeom>
          <a:noFill/>
        </p:spPr>
      </p:pic>
      <p:pic>
        <p:nvPicPr>
          <p:cNvPr id="4100" name="Picture 4" descr="C:\Documents and Settings\wbarratt\Desktop\ppt photos\jcpenney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013" y="3365500"/>
            <a:ext cx="1533525" cy="752475"/>
          </a:xfrm>
          <a:prstGeom prst="rect">
            <a:avLst/>
          </a:prstGeom>
          <a:noFill/>
        </p:spPr>
      </p:pic>
      <p:pic>
        <p:nvPicPr>
          <p:cNvPr id="4101" name="Picture 5" descr="C:\Documents and Settings\wbarratt\Desktop\ppt photos\the_north_face_logo_237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9138" y="4643438"/>
            <a:ext cx="2857500" cy="1390650"/>
          </a:xfrm>
          <a:prstGeom prst="rect">
            <a:avLst/>
          </a:prstGeom>
          <a:noFill/>
        </p:spPr>
      </p:pic>
      <p:pic>
        <p:nvPicPr>
          <p:cNvPr id="4102" name="Picture 6" descr="C:\Documents and Settings\wbarratt\Desktop\ppt photos\sears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9624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en-US" dirty="0" smtClean="0"/>
              <a:t>Class is a collection of subcultures arranged in a hierarchy of prestige</a:t>
            </a:r>
            <a:endParaRPr lang="en-US" dirty="0"/>
          </a:p>
        </p:txBody>
      </p:sp>
      <p:pic>
        <p:nvPicPr>
          <p:cNvPr id="78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9675"/>
            <a:ext cx="28575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5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076700"/>
            <a:ext cx="20478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54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562350"/>
            <a:ext cx="260508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54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6225" y="3124200"/>
            <a:ext cx="28479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541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743200"/>
            <a:ext cx="3810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Norms about fashion, food, and fun</a:t>
            </a:r>
          </a:p>
          <a:p>
            <a:r>
              <a:rPr lang="en-US" dirty="0" smtClean="0"/>
              <a:t>Norms about education</a:t>
            </a:r>
          </a:p>
          <a:p>
            <a:r>
              <a:rPr lang="en-US" dirty="0" smtClean="0"/>
              <a:t>Norms about money</a:t>
            </a:r>
          </a:p>
          <a:p>
            <a:r>
              <a:rPr lang="en-US" dirty="0" smtClean="0"/>
              <a:t>Norms about 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norms</a:t>
            </a:r>
            <a:endParaRPr lang="en-US" dirty="0"/>
          </a:p>
        </p:txBody>
      </p:sp>
      <p:pic>
        <p:nvPicPr>
          <p:cNvPr id="2050" name="Picture 2" descr="C:\Documents and Settings\wbarratt\Desktop\ppt photos\i-am-norm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004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social class?</a:t>
            </a:r>
          </a:p>
          <a:p>
            <a:r>
              <a:rPr lang="en-US" dirty="0" smtClean="0"/>
              <a:t>What is social class?</a:t>
            </a:r>
          </a:p>
          <a:p>
            <a:r>
              <a:rPr lang="en-US" dirty="0" smtClean="0"/>
              <a:t>How do you assign social class?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see what you want to see</a:t>
            </a:r>
            <a:endParaRPr lang="en-US" dirty="0"/>
          </a:p>
        </p:txBody>
      </p:sp>
      <p:pic>
        <p:nvPicPr>
          <p:cNvPr id="3075" name="Picture 3" descr="C:\Documents and Settings\wbarratt\Desktop\ppt photos\see-eye-to-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3288" y="3162300"/>
            <a:ext cx="3720562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class of origin</a:t>
            </a:r>
          </a:p>
          <a:p>
            <a:pPr lvl="1"/>
            <a:r>
              <a:rPr lang="en-US" dirty="0" smtClean="0"/>
              <a:t>Where we came from</a:t>
            </a:r>
          </a:p>
          <a:p>
            <a:r>
              <a:rPr lang="en-US" dirty="0" smtClean="0"/>
              <a:t>Current felt social class</a:t>
            </a:r>
          </a:p>
          <a:p>
            <a:pPr lvl="1"/>
            <a:r>
              <a:rPr lang="en-US" dirty="0" smtClean="0"/>
              <a:t>What we think of our selves today</a:t>
            </a:r>
          </a:p>
          <a:p>
            <a:r>
              <a:rPr lang="en-US" dirty="0" smtClean="0"/>
              <a:t>Attributed social class</a:t>
            </a:r>
          </a:p>
          <a:p>
            <a:pPr lvl="1"/>
            <a:r>
              <a:rPr lang="en-US" dirty="0" smtClean="0"/>
              <a:t>What others think of us today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class is an identity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9624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capital</a:t>
            </a:r>
          </a:p>
          <a:p>
            <a:r>
              <a:rPr lang="en-US" dirty="0" smtClean="0"/>
              <a:t>Cultural capital</a:t>
            </a:r>
          </a:p>
          <a:p>
            <a:r>
              <a:rPr lang="en-US" dirty="0" smtClean="0"/>
              <a:t>Social capital</a:t>
            </a:r>
          </a:p>
          <a:p>
            <a:r>
              <a:rPr lang="en-US" dirty="0" smtClean="0"/>
              <a:t>Academic capital</a:t>
            </a:r>
          </a:p>
          <a:p>
            <a:r>
              <a:rPr lang="en-US" dirty="0" smtClean="0"/>
              <a:t>Others?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class is capital</a:t>
            </a:r>
            <a:endParaRPr lang="en-US" dirty="0"/>
          </a:p>
        </p:txBody>
      </p:sp>
      <p:pic>
        <p:nvPicPr>
          <p:cNvPr id="1026" name="Picture 2" descr="C:\Documents and Settings\wbarratt\Desktop\ppt photos\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85800"/>
            <a:ext cx="1697037" cy="1697037"/>
          </a:xfrm>
          <a:prstGeom prst="rect">
            <a:avLst/>
          </a:prstGeom>
          <a:noFill/>
        </p:spPr>
      </p:pic>
      <p:pic>
        <p:nvPicPr>
          <p:cNvPr id="1027" name="Picture 3" descr="C:\Documents and Settings\wbarratt\Desktop\ppt photos\blue-mosque-istanb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133600"/>
            <a:ext cx="2165376" cy="1416050"/>
          </a:xfrm>
          <a:prstGeom prst="rect">
            <a:avLst/>
          </a:prstGeom>
          <a:noFill/>
        </p:spPr>
      </p:pic>
      <p:pic>
        <p:nvPicPr>
          <p:cNvPr id="1028" name="Picture 4" descr="C:\Documents and Settings\wbarratt\Desktop\ppt photos\handshake_man_and_wo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429000"/>
            <a:ext cx="1762125" cy="1333500"/>
          </a:xfrm>
          <a:prstGeom prst="rect">
            <a:avLst/>
          </a:prstGeom>
          <a:noFill/>
        </p:spPr>
      </p:pic>
      <p:pic>
        <p:nvPicPr>
          <p:cNvPr id="1029" name="Picture 5" descr="C:\Documents and Settings\wbarratt\Desktop\ppt photos\DSC_2395-b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648200"/>
            <a:ext cx="2286000" cy="1519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/>
          <a:lstStyle/>
          <a:p>
            <a:r>
              <a:rPr lang="en-US" dirty="0" smtClean="0"/>
              <a:t>Occupations are prestige ranked based on our collective beliefs.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Social class is occupational prestige</a:t>
            </a:r>
            <a:endParaRPr lang="en-US" dirty="0"/>
          </a:p>
        </p:txBody>
      </p:sp>
      <p:pic>
        <p:nvPicPr>
          <p:cNvPr id="2050" name="Picture 2" descr="C:\Documents and Settings\wbarratt\Desktop\ppt photos\black girl doctor and nurse 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90800"/>
            <a:ext cx="2203450" cy="3301282"/>
          </a:xfrm>
          <a:prstGeom prst="rect">
            <a:avLst/>
          </a:prstGeom>
          <a:noFill/>
        </p:spPr>
      </p:pic>
      <p:pic>
        <p:nvPicPr>
          <p:cNvPr id="2052" name="Picture 4" descr="C:\Documents and Settings\wbarratt\Desktop\ppt photos\gen-labor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95800"/>
            <a:ext cx="238125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/>
          <a:lstStyle/>
          <a:p>
            <a:r>
              <a:rPr lang="en-US" dirty="0" smtClean="0"/>
              <a:t>Income and occupational prestige are related to educational attainment.</a:t>
            </a:r>
          </a:p>
          <a:p>
            <a:r>
              <a:rPr lang="en-US" dirty="0" smtClean="0"/>
              <a:t>Does getting a degree automatically change who you are?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smtClean="0"/>
              <a:t>Social class is educational attainment</a:t>
            </a:r>
            <a:endParaRPr lang="en-US" dirty="0"/>
          </a:p>
        </p:txBody>
      </p:sp>
      <p:pic>
        <p:nvPicPr>
          <p:cNvPr id="5" name="Picture 2" descr="C:\Documents and Settings\Administrator\Desktop\Graduation-brunette-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7338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49891"/>
          </a:xfrm>
        </p:spPr>
        <p:txBody>
          <a:bodyPr/>
          <a:lstStyle/>
          <a:p>
            <a:r>
              <a:rPr lang="en-US" dirty="0" smtClean="0"/>
              <a:t>Campus organizational structures</a:t>
            </a:r>
          </a:p>
          <a:p>
            <a:r>
              <a:rPr lang="en-US" dirty="0" smtClean="0"/>
              <a:t>Student organizations</a:t>
            </a:r>
          </a:p>
          <a:p>
            <a:r>
              <a:rPr lang="en-US" dirty="0" smtClean="0"/>
              <a:t>Formal and informal relationships with faculty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Social class is a system of structures and relationships</a:t>
            </a:r>
            <a:endParaRPr lang="en-US" dirty="0"/>
          </a:p>
        </p:txBody>
      </p:sp>
      <p:pic>
        <p:nvPicPr>
          <p:cNvPr id="2050" name="Picture 2" descr="C:\Documents and Settings\wbarratt\Desktop\ppt photos\university_orgchart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0"/>
            <a:ext cx="3143250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Props</a:t>
            </a:r>
          </a:p>
          <a:p>
            <a:r>
              <a:rPr lang="en-US" dirty="0" smtClean="0"/>
              <a:t>Costumes</a:t>
            </a:r>
          </a:p>
          <a:p>
            <a:r>
              <a:rPr lang="en-US" dirty="0" smtClean="0"/>
              <a:t>Blocking</a:t>
            </a:r>
          </a:p>
          <a:p>
            <a:r>
              <a:rPr lang="en-US" dirty="0" smtClean="0"/>
              <a:t>Scripts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class is an enacted role</a:t>
            </a:r>
            <a:endParaRPr lang="en-US" dirty="0"/>
          </a:p>
        </p:txBody>
      </p:sp>
      <p:pic>
        <p:nvPicPr>
          <p:cNvPr id="3074" name="Picture 2" descr="C:\Documents and Settings\wbarratt\Desktop\ppt photos\eames-chair-herman-mi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00200"/>
            <a:ext cx="2111941" cy="1639888"/>
          </a:xfrm>
          <a:prstGeom prst="rect">
            <a:avLst/>
          </a:prstGeom>
          <a:noFill/>
        </p:spPr>
      </p:pic>
      <p:pic>
        <p:nvPicPr>
          <p:cNvPr id="3075" name="Picture 3" descr="C:\Documents and Settings\wbarratt\Desktop\ppt photos\women's mohair wool silk s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1878012" cy="2622851"/>
          </a:xfrm>
          <a:prstGeom prst="rect">
            <a:avLst/>
          </a:prstGeom>
          <a:noFill/>
        </p:spPr>
      </p:pic>
      <p:pic>
        <p:nvPicPr>
          <p:cNvPr id="3076" name="Picture 4" descr="C:\Documents and Settings\wbarratt\Desktop\ppt photos\MV5BMTg2NDY4MDQ2OF5BMl5BanBnXkFtZTcwNTEyOTM1Mw@@._V1._SX500_SY335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00400"/>
            <a:ext cx="2592127" cy="1736725"/>
          </a:xfrm>
          <a:prstGeom prst="rect">
            <a:avLst/>
          </a:prstGeom>
          <a:noFill/>
        </p:spPr>
      </p:pic>
      <p:pic>
        <p:nvPicPr>
          <p:cNvPr id="3077" name="Picture 5" descr="C:\Documents and Settings\wbarratt\Desktop\ppt photos\news-graphics-2007-_646370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191000"/>
            <a:ext cx="2171700" cy="1759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>
            <a:normAutofit/>
          </a:bodyPr>
          <a:lstStyle/>
          <a:p>
            <a:r>
              <a:rPr lang="en-US" dirty="0" smtClean="0"/>
              <a:t>Class based norms are reinforced on campus by faculty, students, administrators, and staff.</a:t>
            </a:r>
          </a:p>
          <a:p>
            <a:pPr lvl="1"/>
            <a:r>
              <a:rPr lang="en-US" dirty="0" smtClean="0"/>
              <a:t>Who is the “good student”?</a:t>
            </a:r>
          </a:p>
          <a:p>
            <a:pPr lvl="2"/>
            <a:r>
              <a:rPr lang="en-US" dirty="0" smtClean="0"/>
              <a:t>Economic capital</a:t>
            </a:r>
          </a:p>
          <a:p>
            <a:pPr lvl="2"/>
            <a:r>
              <a:rPr lang="en-US" dirty="0" smtClean="0"/>
              <a:t>Cultural capital</a:t>
            </a:r>
          </a:p>
          <a:p>
            <a:pPr lvl="2"/>
            <a:r>
              <a:rPr lang="en-US" dirty="0" smtClean="0"/>
              <a:t>Social capital</a:t>
            </a:r>
          </a:p>
          <a:p>
            <a:pPr lvl="2"/>
            <a:r>
              <a:rPr lang="en-US" dirty="0" smtClean="0"/>
              <a:t>Academic capital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The reproduction of social class</a:t>
            </a:r>
            <a:endParaRPr lang="en-US" dirty="0"/>
          </a:p>
        </p:txBody>
      </p:sp>
      <p:pic>
        <p:nvPicPr>
          <p:cNvPr id="4098" name="Picture 2" descr="C:\Documents and Settings\wbarratt\Desktop\ppt photos\college-studen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962400"/>
            <a:ext cx="423658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>
            <a:normAutofit/>
          </a:bodyPr>
          <a:lstStyle/>
          <a:p>
            <a:r>
              <a:rPr lang="en-US" dirty="0" smtClean="0"/>
              <a:t>College admissions creates barriers for students who went to economically poor schools.</a:t>
            </a:r>
          </a:p>
          <a:p>
            <a:pPr lvl="1"/>
            <a:r>
              <a:rPr lang="en-US" dirty="0" smtClean="0"/>
              <a:t>Should we penalize people for being poor by putting them in poor quality public schools, telling them they won’t succeed, and creating barriers to higher education?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The reproduction of social class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Campus norms reflect the majority class culture, usually upper-middle class. </a:t>
            </a:r>
          </a:p>
          <a:p>
            <a:r>
              <a:rPr lang="en-US" dirty="0" smtClean="0"/>
              <a:t>Anyone not native to that culture, above or below, will experience class contrast.</a:t>
            </a:r>
          </a:p>
          <a:p>
            <a:r>
              <a:rPr lang="en-US" dirty="0" smtClean="0"/>
              <a:t>Poor campus-student fit will result in students leaving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class contrast</a:t>
            </a:r>
            <a:endParaRPr lang="en-US" dirty="0"/>
          </a:p>
        </p:txBody>
      </p:sp>
      <p:pic>
        <p:nvPicPr>
          <p:cNvPr id="5122" name="Picture 2" descr="C:\Documents and Settings\wbarratt\Desktop\ppt photos\1st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3203"/>
            <a:ext cx="1752600" cy="2624797"/>
          </a:xfrm>
          <a:prstGeom prst="rect">
            <a:avLst/>
          </a:prstGeom>
          <a:noFill/>
        </p:spPr>
      </p:pic>
      <p:pic>
        <p:nvPicPr>
          <p:cNvPr id="5124" name="Picture 4" descr="C:\Documents and Settings\wbarratt\Desktop\ppt photos\Elissa and Gordon on Stairs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708400"/>
            <a:ext cx="2362200" cy="314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49891"/>
          </a:xfrm>
        </p:spPr>
        <p:txBody>
          <a:bodyPr/>
          <a:lstStyle/>
          <a:p>
            <a:r>
              <a:rPr lang="en-US" dirty="0" smtClean="0"/>
              <a:t>The best predictor of college success is family income.</a:t>
            </a:r>
          </a:p>
          <a:p>
            <a:r>
              <a:rPr lang="en-US" dirty="0" smtClean="0"/>
              <a:t>High school student leaders become college student leaders.</a:t>
            </a:r>
          </a:p>
          <a:p>
            <a:r>
              <a:rPr lang="en-US" dirty="0" smtClean="0"/>
              <a:t>Some people were born on 3</a:t>
            </a:r>
            <a:r>
              <a:rPr lang="en-US" baseline="30000" dirty="0" smtClean="0"/>
              <a:t>rd</a:t>
            </a:r>
            <a:r>
              <a:rPr lang="en-US" dirty="0" smtClean="0"/>
              <a:t> base and think they hit a triple. </a:t>
            </a:r>
          </a:p>
          <a:p>
            <a:pPr lvl="2"/>
            <a:r>
              <a:rPr lang="en-US" dirty="0" smtClean="0"/>
              <a:t>(Attributed to B. Switzer)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Campus is not a level playing field</a:t>
            </a:r>
            <a:endParaRPr lang="en-US" dirty="0"/>
          </a:p>
        </p:txBody>
      </p:sp>
      <p:pic>
        <p:nvPicPr>
          <p:cNvPr id="2050" name="Picture 2" descr="C:\Documents and Settings\wbarratt\Desktop\ppt photos\j0411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4419601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Barratt - SES on Campus</a:t>
            </a:r>
          </a:p>
        </p:txBody>
      </p:sp>
      <p:sp>
        <p:nvSpPr>
          <p:cNvPr id="12493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social class do you associate with: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Martinis</a:t>
            </a:r>
          </a:p>
          <a:p>
            <a:endParaRPr lang="en-US" sz="4000" dirty="0"/>
          </a:p>
          <a:p>
            <a:r>
              <a:rPr lang="en-US" sz="2400" b="1" dirty="0">
                <a:solidFill>
                  <a:srgbClr val="0099FF"/>
                </a:solidFill>
              </a:rPr>
              <a:t>Blue</a:t>
            </a:r>
            <a:r>
              <a:rPr lang="en-US" sz="2400" dirty="0"/>
              <a:t> – Upper classes</a:t>
            </a:r>
          </a:p>
          <a:p>
            <a:r>
              <a:rPr lang="en-US" sz="2400" dirty="0"/>
              <a:t>White – Middle classes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– Lower classes</a:t>
            </a:r>
          </a:p>
        </p:txBody>
      </p:sp>
      <p:pic>
        <p:nvPicPr>
          <p:cNvPr id="124933" name="Picture 5" descr="mart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708275"/>
            <a:ext cx="3676650" cy="300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ideas about social class and stuff, but what about social class and people?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people?</a:t>
            </a:r>
            <a:endParaRPr lang="en-US" dirty="0"/>
          </a:p>
        </p:txBody>
      </p:sp>
      <p:pic>
        <p:nvPicPr>
          <p:cNvPr id="5122" name="Picture 2" descr="C:\Documents and Settings\wbarratt\Desktop\ppt photos\top-imagery_stud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971800"/>
            <a:ext cx="5905501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move through this experience think about your social class history. </a:t>
            </a:r>
          </a:p>
          <a:p>
            <a:pPr lvl="1"/>
            <a:r>
              <a:rPr lang="en-US" dirty="0" smtClean="0"/>
              <a:t>What was your house like growing up?</a:t>
            </a:r>
          </a:p>
          <a:p>
            <a:pPr lvl="1"/>
            <a:r>
              <a:rPr lang="en-US" dirty="0" smtClean="0"/>
              <a:t>How much support did or could your parents give you with your education?</a:t>
            </a:r>
          </a:p>
          <a:p>
            <a:pPr lvl="1"/>
            <a:r>
              <a:rPr lang="en-US" dirty="0" smtClean="0"/>
              <a:t>Is your current felt social class the same as your social class of origin?</a:t>
            </a:r>
          </a:p>
          <a:p>
            <a:r>
              <a:rPr lang="en-US" dirty="0" smtClean="0"/>
              <a:t>Later tonight, write it down.</a:t>
            </a:r>
          </a:p>
          <a:p>
            <a:r>
              <a:rPr lang="en-US" dirty="0" smtClean="0"/>
              <a:t>Tomorrow, reflect on it.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class 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majority social class student like on this campus?</a:t>
            </a:r>
          </a:p>
          <a:p>
            <a:pPr lvl="1"/>
            <a:r>
              <a:rPr lang="en-US" dirty="0" smtClean="0"/>
              <a:t>What do their parents do?</a:t>
            </a:r>
          </a:p>
          <a:p>
            <a:pPr lvl="1"/>
            <a:r>
              <a:rPr lang="en-US" dirty="0" smtClean="0"/>
              <a:t>What brands does she wear, or does he wear?</a:t>
            </a:r>
          </a:p>
          <a:p>
            <a:pPr lvl="1"/>
            <a:r>
              <a:rPr lang="en-US" dirty="0" smtClean="0"/>
              <a:t>What is their attitude toward college?</a:t>
            </a:r>
          </a:p>
          <a:p>
            <a:pPr lvl="1"/>
            <a:r>
              <a:rPr lang="en-US" dirty="0" smtClean="0"/>
              <a:t>Are they entitled or do they ask permission to do things?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Misty and Markey</a:t>
            </a:r>
            <a:endParaRPr lang="en-US" dirty="0"/>
          </a:p>
        </p:txBody>
      </p:sp>
      <p:pic>
        <p:nvPicPr>
          <p:cNvPr id="3074" name="Picture 2" descr="C:\Documents and Settings\wbarratt\Desktop\ppt photos\mistyandmar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29434"/>
            <a:ext cx="3962400" cy="2628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majority social class student like on this campus?</a:t>
            </a:r>
          </a:p>
          <a:p>
            <a:pPr lvl="1"/>
            <a:r>
              <a:rPr lang="en-US" dirty="0" smtClean="0"/>
              <a:t>What do they bring to campus?</a:t>
            </a:r>
          </a:p>
          <a:p>
            <a:pPr lvl="2"/>
            <a:r>
              <a:rPr lang="en-US" dirty="0" smtClean="0"/>
              <a:t>Stuff</a:t>
            </a:r>
          </a:p>
          <a:p>
            <a:pPr lvl="2"/>
            <a:r>
              <a:rPr lang="en-US" dirty="0" smtClean="0"/>
              <a:t>Experiences</a:t>
            </a:r>
          </a:p>
          <a:p>
            <a:pPr lvl="1"/>
            <a:r>
              <a:rPr lang="en-US" dirty="0" smtClean="0"/>
              <a:t>Where might they experience class contrast on campus?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Misty and Markey</a:t>
            </a:r>
            <a:endParaRPr lang="en-US" dirty="0"/>
          </a:p>
        </p:txBody>
      </p:sp>
      <p:pic>
        <p:nvPicPr>
          <p:cNvPr id="4098" name="Picture 2" descr="C:\Documents and Settings\wbarratt\Desktop\ppt photos\college-student-lr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038600"/>
            <a:ext cx="2933701" cy="220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first generation student like on this campus?</a:t>
            </a:r>
          </a:p>
          <a:p>
            <a:pPr lvl="1"/>
            <a:r>
              <a:rPr lang="en-US" dirty="0" smtClean="0"/>
              <a:t>What do their parents do?</a:t>
            </a:r>
          </a:p>
          <a:p>
            <a:pPr lvl="1"/>
            <a:r>
              <a:rPr lang="en-US" dirty="0" smtClean="0"/>
              <a:t>What brands does she wear, or does he wear?</a:t>
            </a:r>
          </a:p>
          <a:p>
            <a:pPr lvl="1"/>
            <a:r>
              <a:rPr lang="en-US" dirty="0" smtClean="0"/>
              <a:t>What is their attitude toward college?</a:t>
            </a:r>
          </a:p>
          <a:p>
            <a:pPr lvl="1"/>
            <a:r>
              <a:rPr lang="en-US" dirty="0" smtClean="0"/>
              <a:t>Are they entitled or do they ask permission to do things?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Louise and Larry</a:t>
            </a:r>
            <a:endParaRPr lang="en-US" dirty="0"/>
          </a:p>
        </p:txBody>
      </p:sp>
      <p:pic>
        <p:nvPicPr>
          <p:cNvPr id="5122" name="Picture 2" descr="C:\Documents and Settings\wbarratt\Desktop\ppt photos\image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038600"/>
            <a:ext cx="3305175" cy="2478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first generation student like on this campus?</a:t>
            </a:r>
          </a:p>
          <a:p>
            <a:pPr lvl="1"/>
            <a:r>
              <a:rPr lang="en-US" dirty="0" smtClean="0"/>
              <a:t>What do they bring to campus?</a:t>
            </a:r>
          </a:p>
          <a:p>
            <a:pPr lvl="2"/>
            <a:r>
              <a:rPr lang="en-US" dirty="0" smtClean="0"/>
              <a:t>Stuff</a:t>
            </a:r>
          </a:p>
          <a:p>
            <a:pPr lvl="2"/>
            <a:r>
              <a:rPr lang="en-US" dirty="0" smtClean="0"/>
              <a:t>Experiences</a:t>
            </a:r>
          </a:p>
          <a:p>
            <a:pPr lvl="1"/>
            <a:r>
              <a:rPr lang="en-US" dirty="0" smtClean="0"/>
              <a:t>Where might they experience class contrast on campus?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Louise and Larry</a:t>
            </a:r>
            <a:endParaRPr lang="en-US" dirty="0"/>
          </a:p>
        </p:txBody>
      </p:sp>
      <p:pic>
        <p:nvPicPr>
          <p:cNvPr id="6146" name="Picture 2" descr="C:\Documents and Settings\wbarratt\Desktop\ppt photos\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114800"/>
            <a:ext cx="3600276" cy="239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Educational background?</a:t>
            </a:r>
          </a:p>
          <a:p>
            <a:r>
              <a:rPr lang="en-US" dirty="0" smtClean="0"/>
              <a:t>Experience background?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backgrounds</a:t>
            </a:r>
            <a:endParaRPr lang="en-US" dirty="0"/>
          </a:p>
        </p:txBody>
      </p:sp>
      <p:pic>
        <p:nvPicPr>
          <p:cNvPr id="7170" name="Picture 2" descr="C:\Documents and Settings\wbarratt\Desktop\ppt photos\differ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286000"/>
            <a:ext cx="4813300" cy="391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 for extracurricular activities?</a:t>
            </a:r>
          </a:p>
          <a:p>
            <a:r>
              <a:rPr lang="en-US" dirty="0" smtClean="0"/>
              <a:t>Parental support and encouragement?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support</a:t>
            </a:r>
            <a:endParaRPr lang="en-US" dirty="0"/>
          </a:p>
        </p:txBody>
      </p:sp>
      <p:pic>
        <p:nvPicPr>
          <p:cNvPr id="8195" name="Picture 3" descr="C:\Documents and Settings\wbarratt\Desktop\ppt photos\differ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743200"/>
            <a:ext cx="4602652" cy="303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advantage one or the other?</a:t>
            </a:r>
          </a:p>
          <a:p>
            <a:r>
              <a:rPr lang="en-US" dirty="0" smtClean="0"/>
              <a:t>How do we disadvantage one or the other?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campus experiences</a:t>
            </a:r>
            <a:endParaRPr lang="en-US" dirty="0"/>
          </a:p>
        </p:txBody>
      </p:sp>
      <p:pic>
        <p:nvPicPr>
          <p:cNvPr id="9218" name="Picture 2" descr="C:\Documents and Settings\wbarratt\Desktop\ppt photos\01113_different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194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assumptions do we have about what Misty and Markey and Louise and Larry know when they come to campus? 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learning</a:t>
            </a:r>
            <a:endParaRPr lang="en-US" dirty="0"/>
          </a:p>
        </p:txBody>
      </p:sp>
      <p:pic>
        <p:nvPicPr>
          <p:cNvPr id="6" name="Picture 2" descr="C:\Documents and Settings\wbarratt\Desktop\ppt photos\different-i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9718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Barratt - SES on Campus</a:t>
            </a:r>
          </a:p>
        </p:txBody>
      </p:sp>
      <p:sp>
        <p:nvSpPr>
          <p:cNvPr id="1259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social class do you associate with: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Natural Light</a:t>
            </a:r>
            <a:endParaRPr lang="en-US" sz="4000" dirty="0"/>
          </a:p>
          <a:p>
            <a:endParaRPr lang="en-US" sz="4000" dirty="0"/>
          </a:p>
          <a:p>
            <a:r>
              <a:rPr lang="en-US" sz="2400" b="1" dirty="0">
                <a:solidFill>
                  <a:srgbClr val="0099FF"/>
                </a:solidFill>
              </a:rPr>
              <a:t>Blue</a:t>
            </a:r>
            <a:r>
              <a:rPr lang="en-US" sz="2400" dirty="0"/>
              <a:t> – Upper classes</a:t>
            </a:r>
          </a:p>
          <a:p>
            <a:r>
              <a:rPr lang="en-US" sz="2400" dirty="0"/>
              <a:t>White – Middle classes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– Lower classes</a:t>
            </a:r>
          </a:p>
          <a:p>
            <a:endParaRPr lang="en-US" sz="2400" dirty="0"/>
          </a:p>
          <a:p>
            <a:endParaRPr lang="en-US" sz="4000" dirty="0"/>
          </a:p>
        </p:txBody>
      </p:sp>
      <p:pic>
        <p:nvPicPr>
          <p:cNvPr id="1026" name="Picture 2" descr="C:\Documents and Settings\wbarratt\Desktop\ppt photos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3238" y="1982788"/>
            <a:ext cx="1781175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might these students learn differently?  </a:t>
            </a:r>
          </a:p>
          <a:p>
            <a:r>
              <a:rPr lang="en-US" dirty="0" smtClean="0"/>
              <a:t>How might these students have different attitudes toward learning? 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learning</a:t>
            </a:r>
            <a:endParaRPr lang="en-US" dirty="0"/>
          </a:p>
        </p:txBody>
      </p:sp>
      <p:pic>
        <p:nvPicPr>
          <p:cNvPr id="11266" name="Picture 2" descr="C:\Documents and Settings\wbarratt\Desktop\ppt photos\different-i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9718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 like on this campus when you are not in the majority class group?</a:t>
            </a:r>
          </a:p>
          <a:p>
            <a:pPr lvl="1"/>
            <a:r>
              <a:rPr lang="en-US" dirty="0" smtClean="0"/>
              <a:t>Relationships with faculty?</a:t>
            </a:r>
          </a:p>
          <a:p>
            <a:pPr lvl="1"/>
            <a:r>
              <a:rPr lang="en-US" dirty="0" smtClean="0"/>
              <a:t>Relationships with students?</a:t>
            </a:r>
          </a:p>
          <a:p>
            <a:pPr lvl="1"/>
            <a:r>
              <a:rPr lang="en-US" dirty="0" smtClean="0"/>
              <a:t>Do students try to ‘class pass’?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Louise and Larry</a:t>
            </a:r>
            <a:endParaRPr lang="en-US" dirty="0"/>
          </a:p>
        </p:txBody>
      </p:sp>
      <p:pic>
        <p:nvPicPr>
          <p:cNvPr id="12290" name="Picture 2" descr="C:\Documents and Settings\wbarratt\Desktop\ppt photos\Differ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657600"/>
            <a:ext cx="3770972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 like on this campus when you are in the majority class group?</a:t>
            </a:r>
          </a:p>
          <a:p>
            <a:pPr lvl="1"/>
            <a:r>
              <a:rPr lang="en-US" dirty="0" smtClean="0"/>
              <a:t>Relationships with faculty?</a:t>
            </a:r>
          </a:p>
          <a:p>
            <a:pPr lvl="1"/>
            <a:r>
              <a:rPr lang="en-US" dirty="0" smtClean="0"/>
              <a:t>Relationships with students?</a:t>
            </a:r>
          </a:p>
          <a:p>
            <a:pPr lvl="1"/>
            <a:r>
              <a:rPr lang="en-US" dirty="0" smtClean="0"/>
              <a:t>Do students try to ‘class pass’?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Misty and Markey</a:t>
            </a:r>
            <a:endParaRPr lang="en-US" dirty="0"/>
          </a:p>
        </p:txBody>
      </p:sp>
      <p:pic>
        <p:nvPicPr>
          <p:cNvPr id="12290" name="Picture 2" descr="C:\Documents and Settings\wbarratt\Desktop\ppt photos\Differ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657600"/>
            <a:ext cx="3770972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begin a caring, considerate, and developmental conversation about class with a majority class student?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13315" name="Picture 3" descr="C:\Documents and Settings\wbarratt\Desktop\ppt photos\MAD_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124200"/>
            <a:ext cx="34290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Barratt, Ph.D.</a:t>
            </a:r>
          </a:p>
          <a:p>
            <a:r>
              <a:rPr lang="en-US" dirty="0" smtClean="0">
                <a:hlinkClick r:id="rId2"/>
              </a:rPr>
              <a:t>will.barratt@indstate.edu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http://socialclassoncampus.blogspot.com/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Will Barratt, Ph.D.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pic>
        <p:nvPicPr>
          <p:cNvPr id="6146" name="Picture 2" descr="C:\Documents and Settings\wbarratt\Desktop\ppt photos\9781579225742_cf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352800"/>
            <a:ext cx="2276475" cy="331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Barratt - SES on Campus</a:t>
            </a:r>
          </a:p>
        </p:txBody>
      </p:sp>
      <p:sp>
        <p:nvSpPr>
          <p:cNvPr id="1259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social class do you associate with: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Guinness</a:t>
            </a:r>
            <a:endParaRPr lang="en-US" sz="4000" dirty="0"/>
          </a:p>
          <a:p>
            <a:endParaRPr lang="en-US" sz="4000" dirty="0"/>
          </a:p>
          <a:p>
            <a:r>
              <a:rPr lang="en-US" sz="2400" b="1" dirty="0">
                <a:solidFill>
                  <a:srgbClr val="0099FF"/>
                </a:solidFill>
              </a:rPr>
              <a:t>Blue</a:t>
            </a:r>
            <a:r>
              <a:rPr lang="en-US" sz="2400" dirty="0"/>
              <a:t> – Upper classes</a:t>
            </a:r>
          </a:p>
          <a:p>
            <a:r>
              <a:rPr lang="en-US" sz="2400" dirty="0"/>
              <a:t>White – Middle classes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– Lower classes</a:t>
            </a:r>
          </a:p>
          <a:p>
            <a:endParaRPr lang="en-US" sz="2400" dirty="0"/>
          </a:p>
          <a:p>
            <a:endParaRPr lang="en-US" sz="4000" dirty="0"/>
          </a:p>
        </p:txBody>
      </p:sp>
      <p:pic>
        <p:nvPicPr>
          <p:cNvPr id="2050" name="Picture 2" descr="C:\Documents and Settings\wbarratt\Desktop\ppt photos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362200"/>
            <a:ext cx="114300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Barratt - SES on Campus</a:t>
            </a:r>
          </a:p>
        </p:txBody>
      </p:sp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social class do you associate with clothing brands?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 dirty="0"/>
              <a:t>Nike</a:t>
            </a:r>
          </a:p>
          <a:p>
            <a:r>
              <a:rPr lang="en-US" sz="3600" dirty="0"/>
              <a:t>Prada</a:t>
            </a:r>
          </a:p>
          <a:p>
            <a:r>
              <a:rPr lang="en-US" sz="3600" dirty="0"/>
              <a:t>Armani</a:t>
            </a:r>
          </a:p>
          <a:p>
            <a:r>
              <a:rPr lang="en-US" sz="3600" dirty="0"/>
              <a:t>Red Wing</a:t>
            </a:r>
          </a:p>
          <a:p>
            <a:endParaRPr lang="en-US" sz="3600" dirty="0"/>
          </a:p>
        </p:txBody>
      </p:sp>
      <p:pic>
        <p:nvPicPr>
          <p:cNvPr id="75783" name="Picture 7" descr="prada_lo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3124200"/>
            <a:ext cx="2990850" cy="314325"/>
          </a:xfrm>
          <a:noFill/>
          <a:ln/>
        </p:spPr>
      </p:pic>
      <p:pic>
        <p:nvPicPr>
          <p:cNvPr id="75781" name="Picture 5" descr="ni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438400"/>
            <a:ext cx="4238625" cy="3181350"/>
          </a:xfrm>
          <a:prstGeom prst="rect">
            <a:avLst/>
          </a:prstGeom>
          <a:noFill/>
        </p:spPr>
      </p:pic>
      <p:pic>
        <p:nvPicPr>
          <p:cNvPr id="75786" name="Picture 10" descr="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3505200"/>
            <a:ext cx="3770313" cy="982663"/>
          </a:xfrm>
          <a:noFill/>
          <a:ln/>
        </p:spPr>
      </p:pic>
      <p:pic>
        <p:nvPicPr>
          <p:cNvPr id="75791" name="Picture 15" descr="RW%20Logo-2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48000"/>
            <a:ext cx="309562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Barratt - SES on Campus</a:t>
            </a:r>
          </a:p>
        </p:txBody>
      </p:sp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fabrics?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/>
              <a:t>Polyester </a:t>
            </a:r>
          </a:p>
          <a:p>
            <a:r>
              <a:rPr lang="en-US" sz="3600"/>
              <a:t>Silk</a:t>
            </a:r>
          </a:p>
          <a:p>
            <a:endParaRPr lang="en-US" sz="3600"/>
          </a:p>
        </p:txBody>
      </p:sp>
      <p:pic>
        <p:nvPicPr>
          <p:cNvPr id="76810" name="Picture 10" descr="sil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3124200"/>
            <a:ext cx="2565400" cy="3276600"/>
          </a:xfrm>
          <a:noFill/>
          <a:ln/>
        </p:spPr>
      </p:pic>
      <p:pic>
        <p:nvPicPr>
          <p:cNvPr id="76822" name="Picture 22" descr="dis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438400"/>
            <a:ext cx="2519363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Barratt - SES on Campus</a:t>
            </a:r>
          </a:p>
        </p:txBody>
      </p:sp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retail stores?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4114800" cy="3724275"/>
          </a:xfrm>
        </p:spPr>
        <p:txBody>
          <a:bodyPr/>
          <a:lstStyle/>
          <a:p>
            <a:r>
              <a:rPr lang="en-US" sz="3600" dirty="0"/>
              <a:t>Wal-Mart</a:t>
            </a:r>
          </a:p>
          <a:p>
            <a:r>
              <a:rPr lang="en-US" sz="3600" dirty="0"/>
              <a:t>Lands End</a:t>
            </a:r>
          </a:p>
          <a:p>
            <a:r>
              <a:rPr lang="en-US" sz="3600" dirty="0" smtClean="0"/>
              <a:t>Nordstrom</a:t>
            </a:r>
            <a:endParaRPr lang="en-US" sz="3600" dirty="0"/>
          </a:p>
        </p:txBody>
      </p:sp>
      <p:pic>
        <p:nvPicPr>
          <p:cNvPr id="77829" name="Picture 5" descr="wm300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2857500" cy="2381250"/>
          </a:xfrm>
          <a:prstGeom prst="rect">
            <a:avLst/>
          </a:prstGeom>
          <a:noFill/>
        </p:spPr>
      </p:pic>
      <p:pic>
        <p:nvPicPr>
          <p:cNvPr id="77836" name="Picture 12" descr="Lands%20End%20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95600"/>
            <a:ext cx="2647950" cy="733425"/>
          </a:xfrm>
          <a:prstGeom prst="rect">
            <a:avLst/>
          </a:prstGeom>
          <a:noFill/>
        </p:spPr>
      </p:pic>
      <p:pic>
        <p:nvPicPr>
          <p:cNvPr id="3074" name="Picture 2" descr="C:\Documents and Settings\wbarratt\Desktop\ppt photos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895600"/>
            <a:ext cx="2295525" cy="200025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Barratt - SES on Campus</a:t>
            </a:r>
          </a:p>
        </p:txBody>
      </p:sp>
      <p:sp>
        <p:nvSpPr>
          <p:cNvPr id="798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Vacation destinations?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At home vacations</a:t>
            </a:r>
          </a:p>
          <a:p>
            <a:r>
              <a:rPr lang="en-US" sz="3600"/>
              <a:t>Florida vacations</a:t>
            </a:r>
          </a:p>
          <a:p>
            <a:r>
              <a:rPr lang="en-US" sz="3600"/>
              <a:t>European vacations</a:t>
            </a:r>
          </a:p>
        </p:txBody>
      </p:sp>
      <p:pic>
        <p:nvPicPr>
          <p:cNvPr id="79877" name="Picture 5" descr="wdw_park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90800"/>
            <a:ext cx="3076575" cy="2200275"/>
          </a:xfrm>
          <a:prstGeom prst="rect">
            <a:avLst/>
          </a:prstGeom>
          <a:noFill/>
        </p:spPr>
      </p:pic>
      <p:pic>
        <p:nvPicPr>
          <p:cNvPr id="79882" name="Picture 10" descr="pa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590800"/>
            <a:ext cx="3200400" cy="2400300"/>
          </a:xfrm>
          <a:prstGeom prst="rect">
            <a:avLst/>
          </a:prstGeom>
          <a:noFill/>
        </p:spPr>
      </p:pic>
      <p:pic>
        <p:nvPicPr>
          <p:cNvPr id="79887" name="Picture 15" descr="hou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1200" y="2514600"/>
            <a:ext cx="2917825" cy="2538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1576</TotalTime>
  <Words>1256</Words>
  <Application>Microsoft Office PowerPoint</Application>
  <PresentationFormat>On-screen Show (4:3)</PresentationFormat>
  <Paragraphs>225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Concourse</vt:lpstr>
      <vt:lpstr>Learning and  Social Class on Campus  UW - Whitewater</vt:lpstr>
      <vt:lpstr>You see what you want to see</vt:lpstr>
      <vt:lpstr>What social class do you associate with:</vt:lpstr>
      <vt:lpstr>What social class do you associate with:</vt:lpstr>
      <vt:lpstr>What social class do you associate with:</vt:lpstr>
      <vt:lpstr>What social class do you associate with clothing brands?</vt:lpstr>
      <vt:lpstr>What about fabrics?</vt:lpstr>
      <vt:lpstr>What about retail stores?</vt:lpstr>
      <vt:lpstr>Vacation destinations?</vt:lpstr>
      <vt:lpstr>What about sports?</vt:lpstr>
      <vt:lpstr>What about a college / university?</vt:lpstr>
      <vt:lpstr>Building social class vocabulary</vt:lpstr>
      <vt:lpstr>Social class is economic</vt:lpstr>
      <vt:lpstr>Social class is sociological</vt:lpstr>
      <vt:lpstr>Social class is personal</vt:lpstr>
      <vt:lpstr>Social class is income and wealth</vt:lpstr>
      <vt:lpstr>Social class is prestige</vt:lpstr>
      <vt:lpstr>Class is a collection of subcultures arranged in a hierarchy of prestige</vt:lpstr>
      <vt:lpstr>Cultural norms</vt:lpstr>
      <vt:lpstr>Social class is an identity</vt:lpstr>
      <vt:lpstr>Social class is capital</vt:lpstr>
      <vt:lpstr>Social class is occupational prestige</vt:lpstr>
      <vt:lpstr>Social class is educational attainment</vt:lpstr>
      <vt:lpstr>Social class is a system of structures and relationships</vt:lpstr>
      <vt:lpstr>Social class is an enacted role</vt:lpstr>
      <vt:lpstr>The reproduction of social class</vt:lpstr>
      <vt:lpstr>The reproduction of social class</vt:lpstr>
      <vt:lpstr>Social class contrast</vt:lpstr>
      <vt:lpstr>Campus is not a level playing field</vt:lpstr>
      <vt:lpstr>What about people?</vt:lpstr>
      <vt:lpstr>Your class story</vt:lpstr>
      <vt:lpstr>About Misty and Markey</vt:lpstr>
      <vt:lpstr>About Misty and Markey</vt:lpstr>
      <vt:lpstr>About Louise and Larry</vt:lpstr>
      <vt:lpstr>About Louise and Larry</vt:lpstr>
      <vt:lpstr>Different backgrounds</vt:lpstr>
      <vt:lpstr>Different support</vt:lpstr>
      <vt:lpstr>Different campus experiences</vt:lpstr>
      <vt:lpstr>Differences in learning</vt:lpstr>
      <vt:lpstr>Differences in learning</vt:lpstr>
      <vt:lpstr>Louise and Larry</vt:lpstr>
      <vt:lpstr>Misty and Markey</vt:lpstr>
      <vt:lpstr>Question</vt:lpstr>
      <vt:lpstr>Thanks</vt:lpstr>
    </vt:vector>
  </TitlesOfParts>
  <Company>Indiana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Points  About  Social Class on Campus</dc:title>
  <dc:creator>wbarratt</dc:creator>
  <cp:lastModifiedBy>wbarratt</cp:lastModifiedBy>
  <cp:revision>126</cp:revision>
  <dcterms:created xsi:type="dcterms:W3CDTF">2011-03-07T13:32:21Z</dcterms:created>
  <dcterms:modified xsi:type="dcterms:W3CDTF">2012-02-03T21:17:43Z</dcterms:modified>
</cp:coreProperties>
</file>